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hier, Kevin" userId="394556ef-59f7-4b14-ab08-176893806d46" providerId="ADAL" clId="{67C4F006-F3A7-47B4-9C55-456F2C7C4C4E}"/>
    <pc:docChg chg="modSld">
      <pc:chgData name="Gauthier, Kevin" userId="394556ef-59f7-4b14-ab08-176893806d46" providerId="ADAL" clId="{67C4F006-F3A7-47B4-9C55-456F2C7C4C4E}" dt="2021-07-26T17:20:59.248" v="4" actId="20577"/>
      <pc:docMkLst>
        <pc:docMk/>
      </pc:docMkLst>
      <pc:sldChg chg="modSp mod">
        <pc:chgData name="Gauthier, Kevin" userId="394556ef-59f7-4b14-ab08-176893806d46" providerId="ADAL" clId="{67C4F006-F3A7-47B4-9C55-456F2C7C4C4E}" dt="2021-07-26T17:20:59.248" v="4" actId="20577"/>
        <pc:sldMkLst>
          <pc:docMk/>
          <pc:sldMk cId="1542716757" sldId="256"/>
        </pc:sldMkLst>
        <pc:spChg chg="mod">
          <ac:chgData name="Gauthier, Kevin" userId="394556ef-59f7-4b14-ab08-176893806d46" providerId="ADAL" clId="{67C4F006-F3A7-47B4-9C55-456F2C7C4C4E}" dt="2021-07-26T17:20:59.248" v="4" actId="20577"/>
          <ac:spMkLst>
            <pc:docMk/>
            <pc:sldMk cId="1542716757" sldId="256"/>
            <ac:spMk id="4" creationId="{3B14288D-6605-4E13-ADE5-D353E457343B}"/>
          </ac:spMkLst>
        </pc:spChg>
      </pc:sldChg>
    </pc:docChg>
  </pc:docChgLst>
  <pc:docChgLst>
    <pc:chgData name="Gauthier, Kevin" userId="394556ef-59f7-4b14-ab08-176893806d46" providerId="ADAL" clId="{D1D82979-1B64-4A12-912B-17BF6DC1FD8D}"/>
    <pc:docChg chg="custSel addSld modSld sldOrd">
      <pc:chgData name="Gauthier, Kevin" userId="394556ef-59f7-4b14-ab08-176893806d46" providerId="ADAL" clId="{D1D82979-1B64-4A12-912B-17BF6DC1FD8D}" dt="2021-06-24T14:22:44.429" v="10" actId="1076"/>
      <pc:docMkLst>
        <pc:docMk/>
      </pc:docMkLst>
      <pc:sldChg chg="addSp delSp modSp new mod ord modClrScheme chgLayout">
        <pc:chgData name="Gauthier, Kevin" userId="394556ef-59f7-4b14-ab08-176893806d46" providerId="ADAL" clId="{D1D82979-1B64-4A12-912B-17BF6DC1FD8D}" dt="2021-06-24T14:22:44.429" v="10" actId="1076"/>
        <pc:sldMkLst>
          <pc:docMk/>
          <pc:sldMk cId="951392800" sldId="258"/>
        </pc:sldMkLst>
        <pc:spChg chg="del mod ord">
          <ac:chgData name="Gauthier, Kevin" userId="394556ef-59f7-4b14-ab08-176893806d46" providerId="ADAL" clId="{D1D82979-1B64-4A12-912B-17BF6DC1FD8D}" dt="2021-06-24T14:22:31.869" v="3" actId="700"/>
          <ac:spMkLst>
            <pc:docMk/>
            <pc:sldMk cId="951392800" sldId="258"/>
            <ac:spMk id="2" creationId="{3D2B861B-6601-4F32-85AE-F5A3CD1B42B3}"/>
          </ac:spMkLst>
        </pc:spChg>
        <pc:spChg chg="del mod ord">
          <ac:chgData name="Gauthier, Kevin" userId="394556ef-59f7-4b14-ab08-176893806d46" providerId="ADAL" clId="{D1D82979-1B64-4A12-912B-17BF6DC1FD8D}" dt="2021-06-24T14:22:31.869" v="3" actId="700"/>
          <ac:spMkLst>
            <pc:docMk/>
            <pc:sldMk cId="951392800" sldId="258"/>
            <ac:spMk id="3" creationId="{EB712575-933B-47F4-8547-BB86AF0A4EC1}"/>
          </ac:spMkLst>
        </pc:spChg>
        <pc:spChg chg="add mod ord">
          <ac:chgData name="Gauthier, Kevin" userId="394556ef-59f7-4b14-ab08-176893806d46" providerId="ADAL" clId="{D1D82979-1B64-4A12-912B-17BF6DC1FD8D}" dt="2021-06-24T14:22:35.629" v="6" actId="1076"/>
          <ac:spMkLst>
            <pc:docMk/>
            <pc:sldMk cId="951392800" sldId="258"/>
            <ac:spMk id="4" creationId="{40F97DD6-5004-4CBE-B655-CDF60D0CF9CE}"/>
          </ac:spMkLst>
        </pc:spChg>
        <pc:spChg chg="add mod ord">
          <ac:chgData name="Gauthier, Kevin" userId="394556ef-59f7-4b14-ab08-176893806d46" providerId="ADAL" clId="{D1D82979-1B64-4A12-912B-17BF6DC1FD8D}" dt="2021-06-24T14:22:44.429" v="10" actId="1076"/>
          <ac:spMkLst>
            <pc:docMk/>
            <pc:sldMk cId="951392800" sldId="258"/>
            <ac:spMk id="5" creationId="{1DCCD789-69E8-4276-BBB8-50608B8AA0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DF23-7644-4784-AADA-000C69D85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387FE8-2BDA-4D69-9B3F-EC0CAB961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F87A6-ACE4-4421-AF03-CD7058820682}"/>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7BD83177-DED0-4DA6-B267-9A3F551B5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D2985-6203-4B70-8148-27FFC5B55E4C}"/>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37308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302A-0411-4073-9425-C5BD7C14C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FC63BD-C20F-41F1-9530-331862542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959BC-7584-475E-8B1C-BA87BCEAFB29}"/>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515F0B2B-B50D-40CC-B3A6-14DF8E7D2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59BAA-4A35-4B81-8D61-71D686E92F66}"/>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18256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AF9C5-FD3B-4156-BC3A-7076919BBB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467E39-E971-49F4-BDE2-3BB42D46B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BCFBA-B004-44A0-82BE-88176B6D0FBC}"/>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AFDEB899-8B81-4A2F-A13C-9FCBC662C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0EEA6-809A-4338-BE30-AC0F5BEC5F20}"/>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50316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A22E-412D-4751-8305-88314C65A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7B71-374E-46D1-B949-5740ED6AF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ACA82-B122-4B6F-8336-DC13A47A6D7E}"/>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9321E71A-9513-4479-AD6D-8B25FC4D6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6B41-9078-4A18-BE1C-2BC67E53B256}"/>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41548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B139-8514-4C46-B9FE-A6931E8DB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E12CD-06CE-462C-B590-0D97A29AF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AB55A-3C71-4010-98BA-44E3D747E31E}"/>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0B6FA41A-A772-42A8-9081-C8C5BCF90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7FE02-F507-48D4-A214-675FDDF27784}"/>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38136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1D5D-C03F-4D1D-B293-ABFEC608A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F22F8-2CC0-4511-AE1E-BD5F283D68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A5F41-2A8F-4D59-AEBC-54B0F428A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3F5C5-DE65-4F96-B907-7A2E622F7485}"/>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6" name="Footer Placeholder 5">
            <a:extLst>
              <a:ext uri="{FF2B5EF4-FFF2-40B4-BE49-F238E27FC236}">
                <a16:creationId xmlns:a16="http://schemas.microsoft.com/office/drawing/2014/main" id="{77C98D1A-73AD-4149-97F8-DEC37928C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93FB2-175D-404D-9436-4E10D70BE8BF}"/>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40162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E317-8549-4976-8B57-3C83C88E76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31A9C2-5988-41F9-BB15-FBFE5B52A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210C6-5C78-4E6F-92B9-6A3E9FF1A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55609-81E5-4A5F-80EE-0774F95C0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FC61F-DFD5-4FDD-8CA2-7F7F07C6A4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1C576-616B-4289-B28C-CB6366D39BA4}"/>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8" name="Footer Placeholder 7">
            <a:extLst>
              <a:ext uri="{FF2B5EF4-FFF2-40B4-BE49-F238E27FC236}">
                <a16:creationId xmlns:a16="http://schemas.microsoft.com/office/drawing/2014/main" id="{C6FDE6F7-06BB-40C6-AFD6-5B81D950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FB73EB-AE95-498F-9351-B57ADCDF0E58}"/>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233888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3E41-44A1-4763-8484-C70DF50CB8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FA41D2-5FB9-4DF4-9C04-3A3CCB7E9ED5}"/>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4" name="Footer Placeholder 3">
            <a:extLst>
              <a:ext uri="{FF2B5EF4-FFF2-40B4-BE49-F238E27FC236}">
                <a16:creationId xmlns:a16="http://schemas.microsoft.com/office/drawing/2014/main" id="{B5E55EEC-2367-46B2-B783-B153119E36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02A37B-87CE-4796-817E-2233658AE602}"/>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105636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B466E-AC3A-4203-9310-DDF6ED110A28}"/>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3" name="Footer Placeholder 2">
            <a:extLst>
              <a:ext uri="{FF2B5EF4-FFF2-40B4-BE49-F238E27FC236}">
                <a16:creationId xmlns:a16="http://schemas.microsoft.com/office/drawing/2014/main" id="{9F53E320-B327-43B2-9B70-13EC055208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C50810-6453-4C5B-BCBB-D83024DB6516}"/>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183380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5ED5-687E-4F6A-B9CD-B05109F07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A4D4E7-2260-4A39-8A2E-5ECBAFFF1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EFCFF-EA1D-43C5-A7B1-8493A8172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BAE8E-CB44-4688-B823-EE6D99D3FF5D}"/>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6" name="Footer Placeholder 5">
            <a:extLst>
              <a:ext uri="{FF2B5EF4-FFF2-40B4-BE49-F238E27FC236}">
                <a16:creationId xmlns:a16="http://schemas.microsoft.com/office/drawing/2014/main" id="{C926AD8D-8546-49AA-AD91-056C3559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43A6F-E582-45FE-9093-B84CA124726B}"/>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73160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4CA-BCAB-4B4C-9AFA-DC169A31B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6DE18-AD7F-4B19-AFA5-1E11B012F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C02FE-C8C6-4F12-8AB0-E4E7F86E1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7A922-C4D2-4A01-87F6-4954E28C44EF}"/>
              </a:ext>
            </a:extLst>
          </p:cNvPr>
          <p:cNvSpPr>
            <a:spLocks noGrp="1"/>
          </p:cNvSpPr>
          <p:nvPr>
            <p:ph type="dt" sz="half" idx="10"/>
          </p:nvPr>
        </p:nvSpPr>
        <p:spPr/>
        <p:txBody>
          <a:bodyPr/>
          <a:lstStyle/>
          <a:p>
            <a:fld id="{1DD945EE-FCEC-415C-A3A0-1833FADC0C0A}" type="datetimeFigureOut">
              <a:rPr lang="en-US" smtClean="0"/>
              <a:t>7/26/2021</a:t>
            </a:fld>
            <a:endParaRPr lang="en-US"/>
          </a:p>
        </p:txBody>
      </p:sp>
      <p:sp>
        <p:nvSpPr>
          <p:cNvPr id="6" name="Footer Placeholder 5">
            <a:extLst>
              <a:ext uri="{FF2B5EF4-FFF2-40B4-BE49-F238E27FC236}">
                <a16:creationId xmlns:a16="http://schemas.microsoft.com/office/drawing/2014/main" id="{24C60C31-87BC-476C-BA62-9E7E5ED01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18098-28BA-4237-BFB0-FBEECC949F2B}"/>
              </a:ext>
            </a:extLst>
          </p:cNvPr>
          <p:cNvSpPr>
            <a:spLocks noGrp="1"/>
          </p:cNvSpPr>
          <p:nvPr>
            <p:ph type="sldNum" sz="quarter" idx="12"/>
          </p:nvPr>
        </p:nvSpPr>
        <p:spPr/>
        <p:txBody>
          <a:bodyPr/>
          <a:lstStyle/>
          <a:p>
            <a:fld id="{419C9079-4434-464E-850F-7C8BD649816B}" type="slidenum">
              <a:rPr lang="en-US" smtClean="0"/>
              <a:t>‹#›</a:t>
            </a:fld>
            <a:endParaRPr lang="en-US"/>
          </a:p>
        </p:txBody>
      </p:sp>
    </p:spTree>
    <p:extLst>
      <p:ext uri="{BB962C8B-B14F-4D97-AF65-F5344CB8AC3E}">
        <p14:creationId xmlns:p14="http://schemas.microsoft.com/office/powerpoint/2010/main" val="175398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07F68-3CBF-43BB-8776-6D51B2DC8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5B214-55F5-4C59-8D62-753493A816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AC76E-ED56-4D13-87C4-B1C55A881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945EE-FCEC-415C-A3A0-1833FADC0C0A}" type="datetimeFigureOut">
              <a:rPr lang="en-US" smtClean="0"/>
              <a:t>7/26/2021</a:t>
            </a:fld>
            <a:endParaRPr lang="en-US"/>
          </a:p>
        </p:txBody>
      </p:sp>
      <p:sp>
        <p:nvSpPr>
          <p:cNvPr id="5" name="Footer Placeholder 4">
            <a:extLst>
              <a:ext uri="{FF2B5EF4-FFF2-40B4-BE49-F238E27FC236}">
                <a16:creationId xmlns:a16="http://schemas.microsoft.com/office/drawing/2014/main" id="{F5F8ABB4-A9B9-4DF4-92A0-EBAC8026F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E3D43-AA1D-4B66-8F5D-9B37D0C5F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C9079-4434-464E-850F-7C8BD649816B}" type="slidenum">
              <a:rPr lang="en-US" smtClean="0"/>
              <a:t>‹#›</a:t>
            </a:fld>
            <a:endParaRPr lang="en-US"/>
          </a:p>
        </p:txBody>
      </p:sp>
    </p:spTree>
    <p:extLst>
      <p:ext uri="{BB962C8B-B14F-4D97-AF65-F5344CB8AC3E}">
        <p14:creationId xmlns:p14="http://schemas.microsoft.com/office/powerpoint/2010/main" val="278433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97DD6-5004-4CBE-B655-CDF60D0CF9CE}"/>
              </a:ext>
            </a:extLst>
          </p:cNvPr>
          <p:cNvSpPr>
            <a:spLocks noGrp="1"/>
          </p:cNvSpPr>
          <p:nvPr>
            <p:ph type="ctrTitle"/>
          </p:nvPr>
        </p:nvSpPr>
        <p:spPr>
          <a:xfrm>
            <a:off x="1524000" y="406400"/>
            <a:ext cx="9144000" cy="2387600"/>
          </a:xfrm>
        </p:spPr>
        <p:txBody>
          <a:bodyPr>
            <a:normAutofit fontScale="90000"/>
          </a:bodyPr>
          <a:lstStyle/>
          <a:p>
            <a:r>
              <a:rPr lang="en-US" dirty="0"/>
              <a:t>Spirochetes in the Context of Their Environment and Other Microbes</a:t>
            </a:r>
          </a:p>
        </p:txBody>
      </p:sp>
      <p:sp>
        <p:nvSpPr>
          <p:cNvPr id="5" name="Subtitle 4">
            <a:extLst>
              <a:ext uri="{FF2B5EF4-FFF2-40B4-BE49-F238E27FC236}">
                <a16:creationId xmlns:a16="http://schemas.microsoft.com/office/drawing/2014/main" id="{1DCCD789-69E8-4276-BBB8-50608B8AA02F}"/>
              </a:ext>
            </a:extLst>
          </p:cNvPr>
          <p:cNvSpPr>
            <a:spLocks noGrp="1"/>
          </p:cNvSpPr>
          <p:nvPr>
            <p:ph type="subTitle" idx="1"/>
          </p:nvPr>
        </p:nvSpPr>
        <p:spPr>
          <a:xfrm>
            <a:off x="1524000" y="4586776"/>
            <a:ext cx="9144000" cy="1655762"/>
          </a:xfrm>
        </p:spPr>
        <p:txBody>
          <a:bodyPr>
            <a:normAutofit lnSpcReduction="10000"/>
          </a:bodyPr>
          <a:lstStyle/>
          <a:p>
            <a:pPr algn="l"/>
            <a:r>
              <a:rPr lang="en-US" dirty="0"/>
              <a:t>Author: Michael Witty</a:t>
            </a:r>
          </a:p>
          <a:p>
            <a:pPr algn="l"/>
            <a:r>
              <a:rPr lang="en-US" dirty="0"/>
              <a:t>Citation: Michael Witty. 2009. Spirochetes in the context of their environment and other microbes.</a:t>
            </a:r>
          </a:p>
          <a:p>
            <a:pPr algn="l"/>
            <a:r>
              <a:rPr lang="en-US" dirty="0"/>
              <a:t>Publication Date : August 2009</a:t>
            </a:r>
          </a:p>
        </p:txBody>
      </p:sp>
    </p:spTree>
    <p:extLst>
      <p:ext uri="{BB962C8B-B14F-4D97-AF65-F5344CB8AC3E}">
        <p14:creationId xmlns:p14="http://schemas.microsoft.com/office/powerpoint/2010/main" val="95139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14288D-6605-4E13-ADE5-D353E457343B}"/>
              </a:ext>
            </a:extLst>
          </p:cNvPr>
          <p:cNvSpPr txBox="1"/>
          <p:nvPr/>
        </p:nvSpPr>
        <p:spPr>
          <a:xfrm>
            <a:off x="219808" y="254977"/>
            <a:ext cx="11755315" cy="5509200"/>
          </a:xfrm>
          <a:prstGeom prst="rect">
            <a:avLst/>
          </a:prstGeom>
          <a:noFill/>
        </p:spPr>
        <p:txBody>
          <a:bodyPr wrap="square" rtlCol="0">
            <a:spAutoFit/>
          </a:bodyPr>
          <a:lstStyle/>
          <a:p>
            <a:r>
              <a:rPr lang="en-US" sz="1100" b="1" dirty="0"/>
              <a:t>Introduction</a:t>
            </a:r>
          </a:p>
          <a:p>
            <a:r>
              <a:rPr lang="en-US" sz="1100" dirty="0"/>
              <a:t>Most observations of spirochetes come from cultivated microbes or rich animal systems.  This is because of the small size of these bacteria and the technical difficulties associated with resolving them in complex environmental samples.  This movie shows bacteria from a soil sample swimming amongst soil particles and other soil microbes.</a:t>
            </a:r>
            <a:br>
              <a:rPr lang="en-US" sz="1100" dirty="0"/>
            </a:br>
            <a:r>
              <a:rPr lang="en-US" sz="1100" dirty="0"/>
              <a:t>Spirochetes are usually only observed after culture in vitro or from animal environments like guts (5).  However, they are widely distributed in nature and presumably play an important role as free living microbes in environments such as soil.  For example, analysis of soil communities show spirochetes contribute approximately 1% of diversity (6), a large amount for such a complex ecosystem.</a:t>
            </a:r>
            <a:br>
              <a:rPr lang="en-US" sz="1100" dirty="0"/>
            </a:br>
            <a:r>
              <a:rPr lang="en-US" sz="1100" dirty="0"/>
              <a:t>Spirochetes are near the limits of optical microscopy (with some dimensions of approximately 1 µm) and so are hard to see, especially when the environmental context of samples is preserved, including soil particles and large protozoa.  Bulky samples must contain many planes of foci, allowing the very small spirochetes to swim out of view with ease.  This movie shows spirochetes in the context of their fellow microbes and their natural soil environment.     </a:t>
            </a:r>
          </a:p>
          <a:p>
            <a:br>
              <a:rPr lang="en-US" sz="1100" dirty="0"/>
            </a:br>
            <a:r>
              <a:rPr lang="en-US" sz="1100" b="1" dirty="0"/>
              <a:t>Methods</a:t>
            </a:r>
            <a:r>
              <a:rPr lang="en-US" sz="1100" dirty="0"/>
              <a:t> </a:t>
            </a:r>
            <a:br>
              <a:rPr lang="en-US" sz="1100" dirty="0"/>
            </a:br>
            <a:r>
              <a:rPr lang="en-US" sz="1100" dirty="0"/>
              <a:t>Water from a temporary puddle was collected using a Pasteur pipette to draw material from the surface of submerged mud, then transported to the laboratory in an Eppendorf tube.  Methyl cellulose (</a:t>
            </a:r>
            <a:r>
              <a:rPr lang="en-US" sz="1100" dirty="0" err="1"/>
              <a:t>Protoslo</a:t>
            </a:r>
            <a:r>
              <a:rPr lang="en-US" sz="1100" dirty="0"/>
              <a:t>; Carolina Biological Supply Company, Burlington, NC) was used to reduce the motion of microbes and increase ease of observation (1).  Approximately 50 µl of water was mixed with 1% methyl cellulose on a microscope slide and then a cover slip was applied.  The slide was examined using conventional bright-field microscopy.  When spirochetes were located, their motion was recorded using a Pupil Cam attachment (Ken-A-Vision, Kansas City, MO) and then replayed using slow motion. </a:t>
            </a:r>
          </a:p>
          <a:p>
            <a:br>
              <a:rPr lang="en-US" sz="1100" dirty="0"/>
            </a:br>
            <a:r>
              <a:rPr lang="en-US" sz="1100" b="1" dirty="0"/>
              <a:t>Discussion</a:t>
            </a:r>
            <a:r>
              <a:rPr lang="en-US" sz="1100" dirty="0"/>
              <a:t> </a:t>
            </a:r>
            <a:br>
              <a:rPr lang="en-US" sz="1100" dirty="0"/>
            </a:br>
            <a:r>
              <a:rPr lang="en-US" sz="1100" dirty="0"/>
              <a:t>Spirochetes are well known as pathogens such as </a:t>
            </a:r>
            <a:r>
              <a:rPr lang="en-US" sz="1100" i="1" dirty="0"/>
              <a:t>Treponema pallidum</a:t>
            </a:r>
            <a:r>
              <a:rPr lang="en-US" sz="1100" dirty="0"/>
              <a:t> (syphilis) (7), </a:t>
            </a:r>
            <a:r>
              <a:rPr lang="en-US" sz="1100" i="1" dirty="0"/>
              <a:t>Treponema </a:t>
            </a:r>
            <a:r>
              <a:rPr lang="en-US" sz="1100" i="1" dirty="0" err="1"/>
              <a:t>pertenue</a:t>
            </a:r>
            <a:r>
              <a:rPr lang="en-US" sz="1100" dirty="0"/>
              <a:t> (yaws) (2), </a:t>
            </a:r>
            <a:r>
              <a:rPr lang="en-US" sz="1100" i="1" dirty="0"/>
              <a:t>Leptospira</a:t>
            </a:r>
            <a:r>
              <a:rPr lang="en-US" sz="1100" dirty="0"/>
              <a:t> sp. (leptospirosis) (8), </a:t>
            </a:r>
            <a:r>
              <a:rPr lang="en-US" sz="1100" i="1" dirty="0"/>
              <a:t>Borrelia burgdorferi</a:t>
            </a:r>
            <a:r>
              <a:rPr lang="en-US" sz="1100" dirty="0"/>
              <a:t> (Lyme disease) (4), and </a:t>
            </a:r>
            <a:r>
              <a:rPr lang="en-US" sz="1100" i="1" dirty="0"/>
              <a:t>Borrelia </a:t>
            </a:r>
            <a:r>
              <a:rPr lang="en-US" sz="1100" i="1" dirty="0" err="1"/>
              <a:t>recurrentis</a:t>
            </a:r>
            <a:r>
              <a:rPr lang="en-US" sz="1100" dirty="0"/>
              <a:t> (relapsing fever) (3).  However, few biologists appreciate that spirochetes are widespread in nature and play a significant role in benevolent ecological processes. </a:t>
            </a:r>
          </a:p>
          <a:p>
            <a:endParaRPr lang="en-US" sz="1100" dirty="0"/>
          </a:p>
          <a:p>
            <a:r>
              <a:rPr lang="en-US" sz="1100" b="1" dirty="0"/>
              <a:t>References </a:t>
            </a:r>
            <a:endParaRPr lang="en-US" sz="1100" dirty="0"/>
          </a:p>
          <a:p>
            <a:r>
              <a:rPr lang="en-US" sz="1100" dirty="0"/>
              <a:t>1.  </a:t>
            </a:r>
            <a:r>
              <a:rPr lang="en-US" sz="1100" b="1" dirty="0" err="1"/>
              <a:t>Aufderheide</a:t>
            </a:r>
            <a:r>
              <a:rPr lang="en-US" sz="1100" b="1" dirty="0"/>
              <a:t>, K. J.  </a:t>
            </a:r>
            <a:r>
              <a:rPr lang="en-US" sz="1100" dirty="0"/>
              <a:t>2007.  An overview of techniques for immobilizing and viewing living cells.  Micron 39(2):71–76. </a:t>
            </a:r>
          </a:p>
          <a:p>
            <a:r>
              <a:rPr lang="en-US" sz="1100" dirty="0"/>
              <a:t>2. </a:t>
            </a:r>
            <a:r>
              <a:rPr lang="en-US" sz="1100" b="1" dirty="0"/>
              <a:t> Backhouse, J. L., B. J. Hudson, P. A. Hamilton, and S. I. </a:t>
            </a:r>
            <a:r>
              <a:rPr lang="en-US" sz="1100" b="1" dirty="0" err="1"/>
              <a:t>Nesteroff</a:t>
            </a:r>
            <a:r>
              <a:rPr lang="en-US" sz="1100" b="1" dirty="0"/>
              <a:t>.  </a:t>
            </a:r>
            <a:r>
              <a:rPr lang="en-US" sz="1100" dirty="0"/>
              <a:t>1998.  Failure of penicillin treatment of yaws on </a:t>
            </a:r>
            <a:r>
              <a:rPr lang="en-US" sz="1100" dirty="0" err="1"/>
              <a:t>Karkar</a:t>
            </a:r>
            <a:r>
              <a:rPr lang="en-US" sz="1100" dirty="0"/>
              <a:t> Island, Papua New Guinea.  Am. J. Trop. Med. </a:t>
            </a:r>
            <a:r>
              <a:rPr lang="en-US" sz="1100" dirty="0" err="1"/>
              <a:t>Hyg</a:t>
            </a:r>
            <a:r>
              <a:rPr lang="en-US" sz="1100" dirty="0"/>
              <a:t>. 59(3):388–392. </a:t>
            </a:r>
          </a:p>
          <a:p>
            <a:r>
              <a:rPr lang="en-US" sz="1100" dirty="0"/>
              <a:t>3. </a:t>
            </a:r>
            <a:r>
              <a:rPr lang="en-US" sz="1100" b="1" dirty="0"/>
              <a:t> Cutler, S. J., A. </a:t>
            </a:r>
            <a:r>
              <a:rPr lang="en-US" sz="1100" b="1" dirty="0" err="1"/>
              <a:t>Abdissa</a:t>
            </a:r>
            <a:r>
              <a:rPr lang="en-US" sz="1100" b="1" dirty="0"/>
              <a:t>, and J. F. </a:t>
            </a:r>
            <a:r>
              <a:rPr lang="en-US" sz="1100" b="1" dirty="0" err="1"/>
              <a:t>Trape</a:t>
            </a:r>
            <a:r>
              <a:rPr lang="en-US" sz="1100" b="1" dirty="0"/>
              <a:t>.  </a:t>
            </a:r>
            <a:r>
              <a:rPr lang="en-US" sz="1100" dirty="0"/>
              <a:t>2009.  New concepts for the old challenge of African relapsing fever borreliosis.  Clin. Microbiol. Infect. 15 :400–406. </a:t>
            </a:r>
          </a:p>
          <a:p>
            <a:r>
              <a:rPr lang="en-US" sz="1100" dirty="0"/>
              <a:t>4.</a:t>
            </a:r>
            <a:r>
              <a:rPr lang="en-US" sz="1100" b="1" dirty="0"/>
              <a:t>  Gasser, R., E. Reisinger, B. Eber, R. </a:t>
            </a:r>
            <a:r>
              <a:rPr lang="en-US" sz="1100" b="1" dirty="0" err="1"/>
              <a:t>Pokan</a:t>
            </a:r>
            <a:r>
              <a:rPr lang="en-US" sz="1100" b="1" dirty="0"/>
              <a:t>, G. </a:t>
            </a:r>
            <a:r>
              <a:rPr lang="en-US" sz="1100" b="1" dirty="0" err="1"/>
              <a:t>Seinost</a:t>
            </a:r>
            <a:r>
              <a:rPr lang="en-US" sz="1100" b="1" dirty="0"/>
              <a:t>, J. </a:t>
            </a:r>
            <a:r>
              <a:rPr lang="en-US" sz="1100" b="1" dirty="0" err="1"/>
              <a:t>Berglöff</a:t>
            </a:r>
            <a:r>
              <a:rPr lang="en-US" sz="1100" b="1" dirty="0"/>
              <a:t>, R. </a:t>
            </a:r>
            <a:r>
              <a:rPr lang="en-US" sz="1100" b="1" dirty="0" err="1"/>
              <a:t>Horwarth</a:t>
            </a:r>
            <a:r>
              <a:rPr lang="en-US" sz="1100" b="1" dirty="0"/>
              <a:t>, B. </a:t>
            </a:r>
            <a:r>
              <a:rPr lang="en-US" sz="1100" b="1" dirty="0" err="1"/>
              <a:t>Sedaj</a:t>
            </a:r>
            <a:r>
              <a:rPr lang="en-US" sz="1100" b="1" dirty="0"/>
              <a:t>, and W. Klein.  </a:t>
            </a:r>
            <a:r>
              <a:rPr lang="en-US" sz="1100" dirty="0"/>
              <a:t>1995.  Cases of Lyme borreliosis resistant to conventional treatment: improved symptoms with cephalosporin plus specific beta-lactamase inhibition.  </a:t>
            </a:r>
            <a:r>
              <a:rPr lang="en-US" sz="1100" dirty="0" err="1"/>
              <a:t>Microb</a:t>
            </a:r>
            <a:r>
              <a:rPr lang="en-US" sz="1100" dirty="0"/>
              <a:t>. Drug Resist. 1(4):341–344. </a:t>
            </a:r>
          </a:p>
          <a:p>
            <a:r>
              <a:rPr lang="en-US" sz="1100" dirty="0"/>
              <a:t>5.  </a:t>
            </a:r>
            <a:r>
              <a:rPr lang="en-US" sz="1100" b="1" dirty="0"/>
              <a:t>Harwood, C. S., and E. </a:t>
            </a:r>
            <a:r>
              <a:rPr lang="en-US" sz="1100" b="1" dirty="0" err="1"/>
              <a:t>Canale-Parola</a:t>
            </a:r>
            <a:r>
              <a:rPr lang="en-US" sz="1100" b="1" dirty="0"/>
              <a:t>. </a:t>
            </a:r>
            <a:r>
              <a:rPr lang="en-US" sz="1100" dirty="0"/>
              <a:t> 1984.  Ecology of spirochetes.  Ann. Rev. Microbiol. 38:161–192. </a:t>
            </a:r>
          </a:p>
          <a:p>
            <a:r>
              <a:rPr lang="en-US" sz="1100" dirty="0"/>
              <a:t>6.</a:t>
            </a:r>
            <a:r>
              <a:rPr lang="en-US" sz="1100" b="1" dirty="0"/>
              <a:t> Hill, J. E., R. P. </a:t>
            </a:r>
            <a:r>
              <a:rPr lang="en-US" sz="1100" b="1" dirty="0" err="1"/>
              <a:t>Seipp</a:t>
            </a:r>
            <a:r>
              <a:rPr lang="en-US" sz="1100" b="1" dirty="0"/>
              <a:t>, M. Betts, L. Hawkins, A. G. van Kessel, W. L. Crosby, and S. M. Hemmingsen.</a:t>
            </a:r>
            <a:r>
              <a:rPr lang="en-US" sz="1100" dirty="0"/>
              <a:t>  Extensive profiling of a complex microbial community by high-throughput sequencing.  Appl. Environ. Microbiol. 68:3055–3066. </a:t>
            </a:r>
          </a:p>
          <a:p>
            <a:r>
              <a:rPr lang="en-US" sz="1100" dirty="0"/>
              <a:t>7.</a:t>
            </a:r>
            <a:r>
              <a:rPr lang="en-US" sz="1100" b="1" dirty="0"/>
              <a:t>  </a:t>
            </a:r>
            <a:r>
              <a:rPr lang="en-US" sz="1100" b="1" dirty="0" err="1"/>
              <a:t>Radolf</a:t>
            </a:r>
            <a:r>
              <a:rPr lang="en-US" sz="1100" b="1" dirty="0"/>
              <a:t>, J. D., and D. C. Desrosiers.  </a:t>
            </a:r>
            <a:r>
              <a:rPr lang="en-US" sz="1100" dirty="0"/>
              <a:t>2009.  </a:t>
            </a:r>
            <a:r>
              <a:rPr lang="en-US" sz="1100" i="1" dirty="0"/>
              <a:t>Treponema pallidum</a:t>
            </a:r>
            <a:r>
              <a:rPr lang="en-US" sz="1100" dirty="0"/>
              <a:t>, the stealth pathogen, changes, but how?  Mol. Microbiol. 72 :1081–1086. </a:t>
            </a:r>
          </a:p>
          <a:p>
            <a:r>
              <a:rPr lang="en-US" sz="1100" dirty="0"/>
              <a:t>8. </a:t>
            </a:r>
            <a:r>
              <a:rPr lang="en-US" sz="1100" b="1" dirty="0"/>
              <a:t> </a:t>
            </a:r>
            <a:r>
              <a:rPr lang="en-US" sz="1100" b="1" dirty="0" err="1"/>
              <a:t>Sohan</a:t>
            </a:r>
            <a:r>
              <a:rPr lang="en-US" sz="1100" b="1" dirty="0"/>
              <a:t>, L., B. Shyamal, T. S. Kumar, M. Malini, K. Ravi, V. Venkatesh, M. Veena, and S. Lal. </a:t>
            </a:r>
            <a:r>
              <a:rPr lang="en-US" sz="1100" dirty="0"/>
              <a:t> 2008.  Studies on Leptospirosis outbreaks in </a:t>
            </a:r>
            <a:r>
              <a:rPr lang="en-US" sz="1100" dirty="0" err="1"/>
              <a:t>Peddamandem</a:t>
            </a:r>
            <a:r>
              <a:rPr lang="en-US" sz="1100" dirty="0"/>
              <a:t> Mandal of Chittoor district, Andhra Pradesh.  J. </a:t>
            </a:r>
            <a:r>
              <a:rPr lang="en-US" sz="1100" dirty="0" err="1"/>
              <a:t>Communic</a:t>
            </a:r>
            <a:r>
              <a:rPr lang="en-US" sz="1100" dirty="0"/>
              <a:t>. Dis. 40(2):127–132. </a:t>
            </a:r>
          </a:p>
          <a:p>
            <a:endParaRPr lang="en-US" sz="1100" dirty="0"/>
          </a:p>
        </p:txBody>
      </p:sp>
    </p:spTree>
    <p:extLst>
      <p:ext uri="{BB962C8B-B14F-4D97-AF65-F5344CB8AC3E}">
        <p14:creationId xmlns:p14="http://schemas.microsoft.com/office/powerpoint/2010/main" val="15427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pirochetes_9may09">
            <a:hlinkClick r:id="" action="ppaction://media"/>
            <a:extLst>
              <a:ext uri="{FF2B5EF4-FFF2-40B4-BE49-F238E27FC236}">
                <a16:creationId xmlns:a16="http://schemas.microsoft.com/office/drawing/2014/main" id="{D6AE248A-2AD0-47F7-92A5-6635A8C197F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9309" y="858981"/>
            <a:ext cx="6363855" cy="4772891"/>
          </a:xfrm>
          <a:prstGeom prst="rect">
            <a:avLst/>
          </a:prstGeom>
        </p:spPr>
      </p:pic>
    </p:spTree>
    <p:extLst>
      <p:ext uri="{BB962C8B-B14F-4D97-AF65-F5344CB8AC3E}">
        <p14:creationId xmlns:p14="http://schemas.microsoft.com/office/powerpoint/2010/main" val="16390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4B6F67F2EBBB4899004D72FA682313" ma:contentTypeVersion="2" ma:contentTypeDescription="Create a new document." ma:contentTypeScope="" ma:versionID="3f94d62123c03d83dd8faebb52678cc4">
  <xsd:schema xmlns:xsd="http://www.w3.org/2001/XMLSchema" xmlns:xs="http://www.w3.org/2001/XMLSchema" xmlns:p="http://schemas.microsoft.com/office/2006/metadata/properties" xmlns:ns2="9e03c8d6-293a-4917-bfcc-c04f9fe7f4b5" targetNamespace="http://schemas.microsoft.com/office/2006/metadata/properties" ma:root="true" ma:fieldsID="e4d91ffe478fb4f042853292f763551d" ns2:_="">
    <xsd:import namespace="9e03c8d6-293a-4917-bfcc-c04f9fe7f4b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03c8d6-293a-4917-bfcc-c04f9fe7f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C0E16A-3437-4EE8-A1B4-0FFE29D590D7}"/>
</file>

<file path=customXml/itemProps2.xml><?xml version="1.0" encoding="utf-8"?>
<ds:datastoreItem xmlns:ds="http://schemas.openxmlformats.org/officeDocument/2006/customXml" ds:itemID="{74F7B13F-2C9A-4C6A-B0CB-DEA250AF3780}"/>
</file>

<file path=customXml/itemProps3.xml><?xml version="1.0" encoding="utf-8"?>
<ds:datastoreItem xmlns:ds="http://schemas.openxmlformats.org/officeDocument/2006/customXml" ds:itemID="{5DB6C075-4C7F-4EC0-891C-DE0E15C1C9D9}"/>
</file>

<file path=docProps/app.xml><?xml version="1.0" encoding="utf-8"?>
<Properties xmlns="http://schemas.openxmlformats.org/officeDocument/2006/extended-properties" xmlns:vt="http://schemas.openxmlformats.org/officeDocument/2006/docPropsVTypes">
  <TotalTime>1</TotalTime>
  <Words>827</Words>
  <Application>Microsoft Office PowerPoint</Application>
  <PresentationFormat>Widescreen</PresentationFormat>
  <Paragraphs>18</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Spirochetes in the Context of Their Environment and Other Microbes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Gauthier, Kevin</dc:creator>
  <cp:lastModifiedBy>Gauthier, Kevin</cp:lastModifiedBy>
  <cp:revision>1</cp:revision>
  <dcterms:created xsi:type="dcterms:W3CDTF">2021-06-21T21:12:16Z</dcterms:created>
  <dcterms:modified xsi:type="dcterms:W3CDTF">2021-07-26T17:21:09Z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0x0101005D4B6F67F2EBBB4899004D72FA682313</vt:lpwstr>
  </property>
</Properties>
</file>